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4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A934D3-7504-4CF0-B994-E1FE8D9ECB0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AE2987D9-EA5A-44D8-A23B-94D34412CB2E}">
      <dgm:prSet phldrT="[Text]"/>
      <dgm:spPr/>
      <dgm:t>
        <a:bodyPr/>
        <a:lstStyle/>
        <a:p>
          <a:r>
            <a:rPr lang="en-GB" b="1" dirty="0" smtClean="0">
              <a:solidFill>
                <a:srgbClr val="C0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rPr>
            <a:t>EU SD</a:t>
          </a:r>
          <a:endParaRPr lang="fr-BE" dirty="0"/>
        </a:p>
      </dgm:t>
    </dgm:pt>
    <dgm:pt modelId="{C0A09F81-4105-4109-A47E-17DB2E5A87A8}" type="parTrans" cxnId="{C76B83F5-A094-4101-B283-80BAEA6A0266}">
      <dgm:prSet/>
      <dgm:spPr/>
      <dgm:t>
        <a:bodyPr/>
        <a:lstStyle/>
        <a:p>
          <a:endParaRPr lang="fr-BE"/>
        </a:p>
      </dgm:t>
    </dgm:pt>
    <dgm:pt modelId="{22BF4A24-FA02-4DED-A3E9-78B6943087A6}" type="sibTrans" cxnId="{C76B83F5-A094-4101-B283-80BAEA6A0266}">
      <dgm:prSet/>
      <dgm:spPr/>
      <dgm:t>
        <a:bodyPr/>
        <a:lstStyle/>
        <a:p>
          <a:endParaRPr lang="fr-BE"/>
        </a:p>
      </dgm:t>
    </dgm:pt>
    <dgm:pt modelId="{809FB978-89FA-47A1-897C-8CA1290AA1BA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  <a:latin typeface="+mn-lt"/>
            </a:rPr>
            <a:t>Framework agreements on parental leave</a:t>
          </a:r>
        </a:p>
        <a:p>
          <a:r>
            <a:rPr lang="en-GB" b="1" dirty="0" smtClean="0">
              <a:solidFill>
                <a:schemeClr val="tx1"/>
              </a:solidFill>
              <a:latin typeface="+mn-lt"/>
            </a:rPr>
            <a:t> 1996 + 2010</a:t>
          </a:r>
          <a:endParaRPr lang="fr-BE" dirty="0">
            <a:solidFill>
              <a:schemeClr val="tx1"/>
            </a:solidFill>
          </a:endParaRPr>
        </a:p>
      </dgm:t>
    </dgm:pt>
    <dgm:pt modelId="{5A5A67EA-6F78-44EA-A983-F159F1C1E1D1}" type="parTrans" cxnId="{0E0AB5AD-07E5-4F7E-AAD5-9EA4C4E4A6AF}">
      <dgm:prSet/>
      <dgm:spPr/>
      <dgm:t>
        <a:bodyPr/>
        <a:lstStyle/>
        <a:p>
          <a:endParaRPr lang="fr-BE"/>
        </a:p>
      </dgm:t>
    </dgm:pt>
    <dgm:pt modelId="{BD3564A7-7CFC-4FB5-88E9-90AECF8A3A18}" type="sibTrans" cxnId="{0E0AB5AD-07E5-4F7E-AAD5-9EA4C4E4A6AF}">
      <dgm:prSet/>
      <dgm:spPr/>
      <dgm:t>
        <a:bodyPr/>
        <a:lstStyle/>
        <a:p>
          <a:endParaRPr lang="fr-BE"/>
        </a:p>
      </dgm:t>
    </dgm:pt>
    <dgm:pt modelId="{9BE3440D-370F-4637-9884-CB30F4D2834D}">
      <dgm:prSet phldrT="[Text]" phldr="1"/>
      <dgm:spPr/>
      <dgm:t>
        <a:bodyPr/>
        <a:lstStyle/>
        <a:p>
          <a:endParaRPr lang="fr-BE" dirty="0"/>
        </a:p>
      </dgm:t>
    </dgm:pt>
    <dgm:pt modelId="{501735D1-9D41-45BC-AECC-E152DB86A21B}" type="parTrans" cxnId="{4DB86CE4-B2CA-4C2A-AFF4-CE83BA944C14}">
      <dgm:prSet/>
      <dgm:spPr/>
      <dgm:t>
        <a:bodyPr/>
        <a:lstStyle/>
        <a:p>
          <a:endParaRPr lang="fr-BE"/>
        </a:p>
      </dgm:t>
    </dgm:pt>
    <dgm:pt modelId="{BBBDC5F0-A314-452E-A1DE-F5FBCEA0A1F5}" type="sibTrans" cxnId="{4DB86CE4-B2CA-4C2A-AFF4-CE83BA944C14}">
      <dgm:prSet/>
      <dgm:spPr/>
      <dgm:t>
        <a:bodyPr/>
        <a:lstStyle/>
        <a:p>
          <a:endParaRPr lang="fr-BE"/>
        </a:p>
      </dgm:t>
    </dgm:pt>
    <dgm:pt modelId="{D37EB396-FB38-4823-85C8-1D2E40816BA5}">
      <dgm:prSet phldrT="[Text]" phldr="1"/>
      <dgm:spPr/>
      <dgm:t>
        <a:bodyPr/>
        <a:lstStyle/>
        <a:p>
          <a:endParaRPr lang="fr-BE"/>
        </a:p>
      </dgm:t>
    </dgm:pt>
    <dgm:pt modelId="{2585183D-CF6F-400F-8394-63B87BAA0A0E}" type="parTrans" cxnId="{166719AB-7AE4-4B31-85DB-4DAF53E0EB9A}">
      <dgm:prSet/>
      <dgm:spPr/>
      <dgm:t>
        <a:bodyPr/>
        <a:lstStyle/>
        <a:p>
          <a:endParaRPr lang="fr-BE"/>
        </a:p>
      </dgm:t>
    </dgm:pt>
    <dgm:pt modelId="{FEF2A54C-ED5B-4A77-B8FB-DCAC62079536}" type="sibTrans" cxnId="{166719AB-7AE4-4B31-85DB-4DAF53E0EB9A}">
      <dgm:prSet/>
      <dgm:spPr/>
      <dgm:t>
        <a:bodyPr/>
        <a:lstStyle/>
        <a:p>
          <a:endParaRPr lang="fr-BE"/>
        </a:p>
      </dgm:t>
    </dgm:pt>
    <dgm:pt modelId="{85A716EB-E4C1-4561-AF56-19B2A48E6256}">
      <dgm:prSet phldrT="[Text]" phldr="1"/>
      <dgm:spPr/>
      <dgm:t>
        <a:bodyPr/>
        <a:lstStyle/>
        <a:p>
          <a:endParaRPr lang="fr-BE"/>
        </a:p>
      </dgm:t>
    </dgm:pt>
    <dgm:pt modelId="{BDDB597E-E272-4D1C-9156-F6D6209130B9}" type="parTrans" cxnId="{5AD4DADC-5F49-4BDF-9A4C-93608E1176FA}">
      <dgm:prSet/>
      <dgm:spPr/>
      <dgm:t>
        <a:bodyPr/>
        <a:lstStyle/>
        <a:p>
          <a:endParaRPr lang="fr-BE"/>
        </a:p>
      </dgm:t>
    </dgm:pt>
    <dgm:pt modelId="{8CF68512-C8ED-45BF-8ACA-648C20FB5E70}" type="sibTrans" cxnId="{5AD4DADC-5F49-4BDF-9A4C-93608E1176FA}">
      <dgm:prSet/>
      <dgm:spPr/>
      <dgm:t>
        <a:bodyPr/>
        <a:lstStyle/>
        <a:p>
          <a:endParaRPr lang="fr-BE"/>
        </a:p>
      </dgm:t>
    </dgm:pt>
    <dgm:pt modelId="{51A1E6FF-F892-4DFD-93F1-03CCC73C28C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  <a:latin typeface="+mn-lt"/>
            </a:rPr>
            <a:t>Autonomous agreement on telework </a:t>
          </a:r>
        </a:p>
        <a:p>
          <a:r>
            <a:rPr lang="en-GB" b="1" dirty="0" smtClean="0">
              <a:solidFill>
                <a:schemeClr val="tx1"/>
              </a:solidFill>
              <a:latin typeface="+mn-lt"/>
            </a:rPr>
            <a:t>2002</a:t>
          </a:r>
        </a:p>
      </dgm:t>
    </dgm:pt>
    <dgm:pt modelId="{56A83249-14D8-432F-B9E3-DA3DF9073C15}" type="parTrans" cxnId="{6B1B40CA-DDAB-4B38-B12B-DDF1D22D3EB7}">
      <dgm:prSet/>
      <dgm:spPr/>
      <dgm:t>
        <a:bodyPr/>
        <a:lstStyle/>
        <a:p>
          <a:endParaRPr lang="fr-BE"/>
        </a:p>
      </dgm:t>
    </dgm:pt>
    <dgm:pt modelId="{3F05912F-EA16-40BB-8BD0-64372511752A}" type="sibTrans" cxnId="{6B1B40CA-DDAB-4B38-B12B-DDF1D22D3EB7}">
      <dgm:prSet/>
      <dgm:spPr/>
      <dgm:t>
        <a:bodyPr/>
        <a:lstStyle/>
        <a:p>
          <a:endParaRPr lang="fr-BE"/>
        </a:p>
      </dgm:t>
    </dgm:pt>
    <dgm:pt modelId="{B1305FE8-7FEB-4AFE-B94F-22D9336A38C0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  <a:latin typeface="+mn-lt"/>
            </a:rPr>
            <a:t>A toolkit on gender equality </a:t>
          </a:r>
        </a:p>
      </dgm:t>
    </dgm:pt>
    <dgm:pt modelId="{50E940E8-44BE-4C9A-B146-B058860B0174}" type="parTrans" cxnId="{095F3495-0806-41A3-8000-8CB4073469FD}">
      <dgm:prSet/>
      <dgm:spPr/>
      <dgm:t>
        <a:bodyPr/>
        <a:lstStyle/>
        <a:p>
          <a:endParaRPr lang="fr-BE"/>
        </a:p>
      </dgm:t>
    </dgm:pt>
    <dgm:pt modelId="{D8ECB991-FB35-45C9-8DE3-5EEB0E9C6B4C}" type="sibTrans" cxnId="{095F3495-0806-41A3-8000-8CB4073469FD}">
      <dgm:prSet/>
      <dgm:spPr/>
      <dgm:t>
        <a:bodyPr/>
        <a:lstStyle/>
        <a:p>
          <a:endParaRPr lang="fr-BE"/>
        </a:p>
      </dgm:t>
    </dgm:pt>
    <dgm:pt modelId="{70044A3F-3BAB-4FEF-95EE-0344D5AAA48E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  <a:latin typeface="+mn-lt"/>
            </a:rPr>
            <a:t>Framework of actions on gender equality </a:t>
          </a:r>
        </a:p>
        <a:p>
          <a:r>
            <a:rPr lang="en-GB" b="1" dirty="0" smtClean="0">
              <a:solidFill>
                <a:schemeClr val="tx1"/>
              </a:solidFill>
              <a:latin typeface="+mn-lt"/>
            </a:rPr>
            <a:t>(4 priorities)</a:t>
          </a:r>
        </a:p>
      </dgm:t>
    </dgm:pt>
    <dgm:pt modelId="{1986717C-309F-4327-91D6-6824783AB0E0}" type="parTrans" cxnId="{7AA48C8A-CBDC-413F-B180-F21F3923EF7C}">
      <dgm:prSet/>
      <dgm:spPr/>
      <dgm:t>
        <a:bodyPr/>
        <a:lstStyle/>
        <a:p>
          <a:endParaRPr lang="fr-BE"/>
        </a:p>
      </dgm:t>
    </dgm:pt>
    <dgm:pt modelId="{16B8A55C-0973-4A21-94AE-BA87C5C76B7A}" type="sibTrans" cxnId="{7AA48C8A-CBDC-413F-B180-F21F3923EF7C}">
      <dgm:prSet/>
      <dgm:spPr/>
      <dgm:t>
        <a:bodyPr/>
        <a:lstStyle/>
        <a:p>
          <a:endParaRPr lang="fr-BE"/>
        </a:p>
      </dgm:t>
    </dgm:pt>
    <dgm:pt modelId="{C72337C4-0B16-4B14-AD61-6EFCB7DA52FD}">
      <dgm:prSet/>
      <dgm:spPr/>
      <dgm:t>
        <a:bodyPr/>
        <a:lstStyle/>
        <a:p>
          <a:endParaRPr lang="en-GB"/>
        </a:p>
      </dgm:t>
    </dgm:pt>
    <dgm:pt modelId="{D4A82711-351C-4801-A69E-BCD0353E162C}" type="parTrans" cxnId="{6C13CE01-CECD-44F6-8401-F46FCE507626}">
      <dgm:prSet/>
      <dgm:spPr/>
      <dgm:t>
        <a:bodyPr/>
        <a:lstStyle/>
        <a:p>
          <a:endParaRPr lang="fr-BE"/>
        </a:p>
      </dgm:t>
    </dgm:pt>
    <dgm:pt modelId="{E98000E3-98AD-40B7-A4DA-C198DE714817}" type="sibTrans" cxnId="{6C13CE01-CECD-44F6-8401-F46FCE507626}">
      <dgm:prSet/>
      <dgm:spPr/>
      <dgm:t>
        <a:bodyPr/>
        <a:lstStyle/>
        <a:p>
          <a:endParaRPr lang="fr-BE"/>
        </a:p>
      </dgm:t>
    </dgm:pt>
    <dgm:pt modelId="{70AD92C4-6D55-4CA5-A9CD-25AA02DB2233}" type="pres">
      <dgm:prSet presAssocID="{55A934D3-7504-4CF0-B994-E1FE8D9ECB0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B29B5B0-FBCB-48BD-8615-129F4A811E76}" type="pres">
      <dgm:prSet presAssocID="{55A934D3-7504-4CF0-B994-E1FE8D9ECB0C}" presName="matrix" presStyleCnt="0"/>
      <dgm:spPr/>
    </dgm:pt>
    <dgm:pt modelId="{86A06E2B-505B-4543-8FD7-56C4844111A0}" type="pres">
      <dgm:prSet presAssocID="{55A934D3-7504-4CF0-B994-E1FE8D9ECB0C}" presName="tile1" presStyleLbl="node1" presStyleIdx="0" presStyleCnt="4"/>
      <dgm:spPr/>
      <dgm:t>
        <a:bodyPr/>
        <a:lstStyle/>
        <a:p>
          <a:endParaRPr lang="fr-BE"/>
        </a:p>
      </dgm:t>
    </dgm:pt>
    <dgm:pt modelId="{29332CC9-EB78-41A6-B3CD-8502893B6889}" type="pres">
      <dgm:prSet presAssocID="{55A934D3-7504-4CF0-B994-E1FE8D9ECB0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271B298F-9579-4B03-A409-5EC8F0A1C510}" type="pres">
      <dgm:prSet presAssocID="{55A934D3-7504-4CF0-B994-E1FE8D9ECB0C}" presName="tile2" presStyleLbl="node1" presStyleIdx="1" presStyleCnt="4"/>
      <dgm:spPr/>
      <dgm:t>
        <a:bodyPr/>
        <a:lstStyle/>
        <a:p>
          <a:endParaRPr lang="fr-BE"/>
        </a:p>
      </dgm:t>
    </dgm:pt>
    <dgm:pt modelId="{147E4258-E63D-4C9B-9426-C7742671E564}" type="pres">
      <dgm:prSet presAssocID="{55A934D3-7504-4CF0-B994-E1FE8D9ECB0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21C086-1526-4503-BD96-574A0D28E0A6}" type="pres">
      <dgm:prSet presAssocID="{55A934D3-7504-4CF0-B994-E1FE8D9ECB0C}" presName="tile3" presStyleLbl="node1" presStyleIdx="2" presStyleCnt="4" custLinFactNeighborX="-1" custLinFactNeighborY="10631"/>
      <dgm:spPr/>
      <dgm:t>
        <a:bodyPr/>
        <a:lstStyle/>
        <a:p>
          <a:endParaRPr lang="fr-BE"/>
        </a:p>
      </dgm:t>
    </dgm:pt>
    <dgm:pt modelId="{6C9FCAAA-9C7C-49E3-8D5D-D941113FB2D0}" type="pres">
      <dgm:prSet presAssocID="{55A934D3-7504-4CF0-B994-E1FE8D9ECB0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210DC4CE-5297-40DD-9B5D-EE4F730BB005}" type="pres">
      <dgm:prSet presAssocID="{55A934D3-7504-4CF0-B994-E1FE8D9ECB0C}" presName="tile4" presStyleLbl="node1" presStyleIdx="3" presStyleCnt="4"/>
      <dgm:spPr/>
      <dgm:t>
        <a:bodyPr/>
        <a:lstStyle/>
        <a:p>
          <a:endParaRPr lang="fr-BE"/>
        </a:p>
      </dgm:t>
    </dgm:pt>
    <dgm:pt modelId="{15E059A0-60E6-46FD-AD2F-2D22293A6A1E}" type="pres">
      <dgm:prSet presAssocID="{55A934D3-7504-4CF0-B994-E1FE8D9ECB0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3F160BD-F611-4A44-9428-250622F6FBA4}" type="pres">
      <dgm:prSet presAssocID="{55A934D3-7504-4CF0-B994-E1FE8D9ECB0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BE"/>
        </a:p>
      </dgm:t>
    </dgm:pt>
  </dgm:ptLst>
  <dgm:cxnLst>
    <dgm:cxn modelId="{118F8410-B017-40F1-81BC-1E949E85DED7}" type="presOf" srcId="{809FB978-89FA-47A1-897C-8CA1290AA1BA}" destId="{29332CC9-EB78-41A6-B3CD-8502893B6889}" srcOrd="1" destOrd="0" presId="urn:microsoft.com/office/officeart/2005/8/layout/matrix1"/>
    <dgm:cxn modelId="{166719AB-7AE4-4B31-85DB-4DAF53E0EB9A}" srcId="{AE2987D9-EA5A-44D8-A23B-94D34412CB2E}" destId="{D37EB396-FB38-4823-85C8-1D2E40816BA5}" srcOrd="6" destOrd="0" parTransId="{2585183D-CF6F-400F-8394-63B87BAA0A0E}" sibTransId="{FEF2A54C-ED5B-4A77-B8FB-DCAC62079536}"/>
    <dgm:cxn modelId="{76D9C570-6CCA-49E2-9688-DFA14C3ECAE1}" type="presOf" srcId="{809FB978-89FA-47A1-897C-8CA1290AA1BA}" destId="{86A06E2B-505B-4543-8FD7-56C4844111A0}" srcOrd="0" destOrd="0" presId="urn:microsoft.com/office/officeart/2005/8/layout/matrix1"/>
    <dgm:cxn modelId="{BF2E3C47-858A-4A1E-B320-E3EDAB032A42}" type="presOf" srcId="{AE2987D9-EA5A-44D8-A23B-94D34412CB2E}" destId="{53F160BD-F611-4A44-9428-250622F6FBA4}" srcOrd="0" destOrd="0" presId="urn:microsoft.com/office/officeart/2005/8/layout/matrix1"/>
    <dgm:cxn modelId="{7AA48C8A-CBDC-413F-B180-F21F3923EF7C}" srcId="{AE2987D9-EA5A-44D8-A23B-94D34412CB2E}" destId="{70044A3F-3BAB-4FEF-95EE-0344D5AAA48E}" srcOrd="2" destOrd="0" parTransId="{1986717C-309F-4327-91D6-6824783AB0E0}" sibTransId="{16B8A55C-0973-4A21-94AE-BA87C5C76B7A}"/>
    <dgm:cxn modelId="{6B1B40CA-DDAB-4B38-B12B-DDF1D22D3EB7}" srcId="{AE2987D9-EA5A-44D8-A23B-94D34412CB2E}" destId="{51A1E6FF-F892-4DFD-93F1-03CCC73C28CA}" srcOrd="1" destOrd="0" parTransId="{56A83249-14D8-432F-B9E3-DA3DF9073C15}" sibTransId="{3F05912F-EA16-40BB-8BD0-64372511752A}"/>
    <dgm:cxn modelId="{7708E18A-BBDB-4C4F-8103-C6F4D8D3AE1F}" type="presOf" srcId="{70044A3F-3BAB-4FEF-95EE-0344D5AAA48E}" destId="{6C9FCAAA-9C7C-49E3-8D5D-D941113FB2D0}" srcOrd="1" destOrd="0" presId="urn:microsoft.com/office/officeart/2005/8/layout/matrix1"/>
    <dgm:cxn modelId="{0E0AB5AD-07E5-4F7E-AAD5-9EA4C4E4A6AF}" srcId="{AE2987D9-EA5A-44D8-A23B-94D34412CB2E}" destId="{809FB978-89FA-47A1-897C-8CA1290AA1BA}" srcOrd="0" destOrd="0" parTransId="{5A5A67EA-6F78-44EA-A983-F159F1C1E1D1}" sibTransId="{BD3564A7-7CFC-4FB5-88E9-90AECF8A3A18}"/>
    <dgm:cxn modelId="{76CAD022-EE00-4190-949E-335A0D227651}" type="presOf" srcId="{B1305FE8-7FEB-4AFE-B94F-22D9336A38C0}" destId="{15E059A0-60E6-46FD-AD2F-2D22293A6A1E}" srcOrd="1" destOrd="0" presId="urn:microsoft.com/office/officeart/2005/8/layout/matrix1"/>
    <dgm:cxn modelId="{3EBF7D74-438C-461B-825E-07D8CC8B3C78}" type="presOf" srcId="{B1305FE8-7FEB-4AFE-B94F-22D9336A38C0}" destId="{210DC4CE-5297-40DD-9B5D-EE4F730BB005}" srcOrd="0" destOrd="0" presId="urn:microsoft.com/office/officeart/2005/8/layout/matrix1"/>
    <dgm:cxn modelId="{095F3495-0806-41A3-8000-8CB4073469FD}" srcId="{AE2987D9-EA5A-44D8-A23B-94D34412CB2E}" destId="{B1305FE8-7FEB-4AFE-B94F-22D9336A38C0}" srcOrd="3" destOrd="0" parTransId="{50E940E8-44BE-4C9A-B146-B058860B0174}" sibTransId="{D8ECB991-FB35-45C9-8DE3-5EEB0E9C6B4C}"/>
    <dgm:cxn modelId="{C76B83F5-A094-4101-B283-80BAEA6A0266}" srcId="{55A934D3-7504-4CF0-B994-E1FE8D9ECB0C}" destId="{AE2987D9-EA5A-44D8-A23B-94D34412CB2E}" srcOrd="0" destOrd="0" parTransId="{C0A09F81-4105-4109-A47E-17DB2E5A87A8}" sibTransId="{22BF4A24-FA02-4DED-A3E9-78B6943087A6}"/>
    <dgm:cxn modelId="{106403C1-8AC0-4999-8BB8-76B2F0DED137}" type="presOf" srcId="{70044A3F-3BAB-4FEF-95EE-0344D5AAA48E}" destId="{B921C086-1526-4503-BD96-574A0D28E0A6}" srcOrd="0" destOrd="0" presId="urn:microsoft.com/office/officeart/2005/8/layout/matrix1"/>
    <dgm:cxn modelId="{0B5C0BD7-76CC-4E6C-BFB7-38AA5FEBBE0A}" type="presOf" srcId="{51A1E6FF-F892-4DFD-93F1-03CCC73C28CA}" destId="{271B298F-9579-4B03-A409-5EC8F0A1C510}" srcOrd="0" destOrd="0" presId="urn:microsoft.com/office/officeart/2005/8/layout/matrix1"/>
    <dgm:cxn modelId="{FDAAE1B5-23A7-4C21-A8D5-A49265AE6BE8}" type="presOf" srcId="{51A1E6FF-F892-4DFD-93F1-03CCC73C28CA}" destId="{147E4258-E63D-4C9B-9426-C7742671E564}" srcOrd="1" destOrd="0" presId="urn:microsoft.com/office/officeart/2005/8/layout/matrix1"/>
    <dgm:cxn modelId="{4DB86CE4-B2CA-4C2A-AFF4-CE83BA944C14}" srcId="{AE2987D9-EA5A-44D8-A23B-94D34412CB2E}" destId="{9BE3440D-370F-4637-9884-CB30F4D2834D}" srcOrd="5" destOrd="0" parTransId="{501735D1-9D41-45BC-AECC-E152DB86A21B}" sibTransId="{BBBDC5F0-A314-452E-A1DE-F5FBCEA0A1F5}"/>
    <dgm:cxn modelId="{5AD4DADC-5F49-4BDF-9A4C-93608E1176FA}" srcId="{AE2987D9-EA5A-44D8-A23B-94D34412CB2E}" destId="{85A716EB-E4C1-4561-AF56-19B2A48E6256}" srcOrd="7" destOrd="0" parTransId="{BDDB597E-E272-4D1C-9156-F6D6209130B9}" sibTransId="{8CF68512-C8ED-45BF-8ACA-648C20FB5E70}"/>
    <dgm:cxn modelId="{6C13CE01-CECD-44F6-8401-F46FCE507626}" srcId="{AE2987D9-EA5A-44D8-A23B-94D34412CB2E}" destId="{C72337C4-0B16-4B14-AD61-6EFCB7DA52FD}" srcOrd="4" destOrd="0" parTransId="{D4A82711-351C-4801-A69E-BCD0353E162C}" sibTransId="{E98000E3-98AD-40B7-A4DA-C198DE714817}"/>
    <dgm:cxn modelId="{9A649D8E-65A2-4886-BAA9-F54B8991C5A9}" type="presOf" srcId="{55A934D3-7504-4CF0-B994-E1FE8D9ECB0C}" destId="{70AD92C4-6D55-4CA5-A9CD-25AA02DB2233}" srcOrd="0" destOrd="0" presId="urn:microsoft.com/office/officeart/2005/8/layout/matrix1"/>
    <dgm:cxn modelId="{1E7B5548-F1A2-40F6-BA9C-DBD8B3E4BB90}" type="presParOf" srcId="{70AD92C4-6D55-4CA5-A9CD-25AA02DB2233}" destId="{0B29B5B0-FBCB-48BD-8615-129F4A811E76}" srcOrd="0" destOrd="0" presId="urn:microsoft.com/office/officeart/2005/8/layout/matrix1"/>
    <dgm:cxn modelId="{6DB82499-4DDB-4416-B363-2E795612F9D8}" type="presParOf" srcId="{0B29B5B0-FBCB-48BD-8615-129F4A811E76}" destId="{86A06E2B-505B-4543-8FD7-56C4844111A0}" srcOrd="0" destOrd="0" presId="urn:microsoft.com/office/officeart/2005/8/layout/matrix1"/>
    <dgm:cxn modelId="{006E467B-8D1C-4A57-BCBD-19B1350C1A4A}" type="presParOf" srcId="{0B29B5B0-FBCB-48BD-8615-129F4A811E76}" destId="{29332CC9-EB78-41A6-B3CD-8502893B6889}" srcOrd="1" destOrd="0" presId="urn:microsoft.com/office/officeart/2005/8/layout/matrix1"/>
    <dgm:cxn modelId="{43D642A6-F898-434B-97E5-8CF1B9C918F1}" type="presParOf" srcId="{0B29B5B0-FBCB-48BD-8615-129F4A811E76}" destId="{271B298F-9579-4B03-A409-5EC8F0A1C510}" srcOrd="2" destOrd="0" presId="urn:microsoft.com/office/officeart/2005/8/layout/matrix1"/>
    <dgm:cxn modelId="{17195710-DF0C-4802-A7C7-BDEC6B8F0EC8}" type="presParOf" srcId="{0B29B5B0-FBCB-48BD-8615-129F4A811E76}" destId="{147E4258-E63D-4C9B-9426-C7742671E564}" srcOrd="3" destOrd="0" presId="urn:microsoft.com/office/officeart/2005/8/layout/matrix1"/>
    <dgm:cxn modelId="{2D4FF09D-8A6F-4B54-8117-2586556C5B14}" type="presParOf" srcId="{0B29B5B0-FBCB-48BD-8615-129F4A811E76}" destId="{B921C086-1526-4503-BD96-574A0D28E0A6}" srcOrd="4" destOrd="0" presId="urn:microsoft.com/office/officeart/2005/8/layout/matrix1"/>
    <dgm:cxn modelId="{9D34996A-C1B1-487A-9609-0DF12207109C}" type="presParOf" srcId="{0B29B5B0-FBCB-48BD-8615-129F4A811E76}" destId="{6C9FCAAA-9C7C-49E3-8D5D-D941113FB2D0}" srcOrd="5" destOrd="0" presId="urn:microsoft.com/office/officeart/2005/8/layout/matrix1"/>
    <dgm:cxn modelId="{874FEAAE-8D44-4FC7-A4CC-AEA2CF3899A1}" type="presParOf" srcId="{0B29B5B0-FBCB-48BD-8615-129F4A811E76}" destId="{210DC4CE-5297-40DD-9B5D-EE4F730BB005}" srcOrd="6" destOrd="0" presId="urn:microsoft.com/office/officeart/2005/8/layout/matrix1"/>
    <dgm:cxn modelId="{A7DFB92B-D54E-480B-98E8-214CC3AAC6CA}" type="presParOf" srcId="{0B29B5B0-FBCB-48BD-8615-129F4A811E76}" destId="{15E059A0-60E6-46FD-AD2F-2D22293A6A1E}" srcOrd="7" destOrd="0" presId="urn:microsoft.com/office/officeart/2005/8/layout/matrix1"/>
    <dgm:cxn modelId="{BF891444-2678-4BE4-BE9B-BFC09E6A611F}" type="presParOf" srcId="{70AD92C4-6D55-4CA5-A9CD-25AA02DB2233}" destId="{53F160BD-F611-4A44-9428-250622F6FBA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895EFF-D257-4431-BC97-53E0973C8D04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E48BCA80-EE04-48D3-BC79-9094A3113789}">
      <dgm:prSet phldrT="[Text]"/>
      <dgm:spPr/>
      <dgm:t>
        <a:bodyPr/>
        <a:lstStyle/>
        <a:p>
          <a:r>
            <a:rPr lang="en-US" b="1" dirty="0" smtClean="0"/>
            <a:t>Policy coherence – NO to AUSTERITY</a:t>
          </a:r>
          <a:endParaRPr lang="fr-BE" dirty="0"/>
        </a:p>
      </dgm:t>
    </dgm:pt>
    <dgm:pt modelId="{5AB65A98-4016-464E-8098-998D8A6C9083}" type="parTrans" cxnId="{2C34D521-479D-4601-90C3-4CB9EC55E656}">
      <dgm:prSet/>
      <dgm:spPr/>
      <dgm:t>
        <a:bodyPr/>
        <a:lstStyle/>
        <a:p>
          <a:endParaRPr lang="fr-BE"/>
        </a:p>
      </dgm:t>
    </dgm:pt>
    <dgm:pt modelId="{F55B52E0-DE0C-4F37-8C1A-6A43A3C634F9}" type="sibTrans" cxnId="{2C34D521-479D-4601-90C3-4CB9EC55E656}">
      <dgm:prSet/>
      <dgm:spPr/>
      <dgm:t>
        <a:bodyPr/>
        <a:lstStyle/>
        <a:p>
          <a:endParaRPr lang="fr-BE"/>
        </a:p>
      </dgm:t>
    </dgm:pt>
    <dgm:pt modelId="{2FABBDEF-6B7F-4F9C-876F-D0F6C7A87588}">
      <dgm:prSet phldrT="[Text]"/>
      <dgm:spPr/>
      <dgm:t>
        <a:bodyPr/>
        <a:lstStyle/>
        <a:p>
          <a:r>
            <a:rPr lang="en-US" b="1" dirty="0" smtClean="0"/>
            <a:t>Gender dimension in the EU Semester</a:t>
          </a:r>
          <a:endParaRPr lang="fr-BE" dirty="0"/>
        </a:p>
      </dgm:t>
    </dgm:pt>
    <dgm:pt modelId="{59EB59C3-176D-48AE-B195-8241007F927D}" type="parTrans" cxnId="{7057D251-6A4A-4707-B67D-8A6901024643}">
      <dgm:prSet/>
      <dgm:spPr/>
      <dgm:t>
        <a:bodyPr/>
        <a:lstStyle/>
        <a:p>
          <a:endParaRPr lang="fr-BE"/>
        </a:p>
      </dgm:t>
    </dgm:pt>
    <dgm:pt modelId="{3D833156-D499-4209-BC8F-38D7E9811C67}" type="sibTrans" cxnId="{7057D251-6A4A-4707-B67D-8A6901024643}">
      <dgm:prSet/>
      <dgm:spPr/>
      <dgm:t>
        <a:bodyPr/>
        <a:lstStyle/>
        <a:p>
          <a:endParaRPr lang="fr-BE"/>
        </a:p>
      </dgm:t>
    </dgm:pt>
    <dgm:pt modelId="{F3742A88-A10B-4EA8-ABC1-48E139CE3324}">
      <dgm:prSet phldrT="[Text]"/>
      <dgm:spPr/>
      <dgm:t>
        <a:bodyPr/>
        <a:lstStyle/>
        <a:p>
          <a:r>
            <a:rPr lang="en-US" b="1" dirty="0" smtClean="0"/>
            <a:t>Revision of Gender pay gap Directive</a:t>
          </a:r>
          <a:endParaRPr lang="fr-BE" dirty="0"/>
        </a:p>
      </dgm:t>
    </dgm:pt>
    <dgm:pt modelId="{451F65EA-EAEC-4527-AA5E-C8E3616E4965}" type="parTrans" cxnId="{BA714DD6-6825-4030-A5BE-E6BC608522EE}">
      <dgm:prSet/>
      <dgm:spPr/>
      <dgm:t>
        <a:bodyPr/>
        <a:lstStyle/>
        <a:p>
          <a:endParaRPr lang="fr-BE"/>
        </a:p>
      </dgm:t>
    </dgm:pt>
    <dgm:pt modelId="{C7DE58B3-1AF4-4217-BC9C-C2B72CE5CA11}" type="sibTrans" cxnId="{BA714DD6-6825-4030-A5BE-E6BC608522EE}">
      <dgm:prSet/>
      <dgm:spPr/>
      <dgm:t>
        <a:bodyPr/>
        <a:lstStyle/>
        <a:p>
          <a:endParaRPr lang="fr-BE"/>
        </a:p>
      </dgm:t>
    </dgm:pt>
    <dgm:pt modelId="{53317ADC-076D-4587-BB03-D3C968D29615}">
      <dgm:prSet phldrT="[Text]"/>
      <dgm:spPr/>
      <dgm:t>
        <a:bodyPr/>
        <a:lstStyle/>
        <a:p>
          <a:r>
            <a:rPr lang="fr-BE" b="1" dirty="0" err="1" smtClean="0"/>
            <a:t>Adopt</a:t>
          </a:r>
          <a:r>
            <a:rPr lang="fr-BE" b="1" dirty="0" smtClean="0"/>
            <a:t> a Directive on </a:t>
          </a:r>
          <a:r>
            <a:rPr lang="fr-BE" b="1" dirty="0" err="1" smtClean="0"/>
            <a:t>Paternity</a:t>
          </a:r>
          <a:r>
            <a:rPr lang="fr-BE" b="1" dirty="0" smtClean="0"/>
            <a:t> </a:t>
          </a:r>
          <a:r>
            <a:rPr lang="fr-BE" b="1" dirty="0" err="1" smtClean="0"/>
            <a:t>Leave</a:t>
          </a:r>
          <a:endParaRPr lang="fr-BE" b="1" dirty="0"/>
        </a:p>
      </dgm:t>
    </dgm:pt>
    <dgm:pt modelId="{D802D2A0-49E2-4CFB-BD59-740DEC2378CE}" type="parTrans" cxnId="{131E7906-E332-406A-8EE1-24024DDD31AC}">
      <dgm:prSet/>
      <dgm:spPr/>
      <dgm:t>
        <a:bodyPr/>
        <a:lstStyle/>
        <a:p>
          <a:endParaRPr lang="fr-BE"/>
        </a:p>
      </dgm:t>
    </dgm:pt>
    <dgm:pt modelId="{AECD780E-0FA7-4093-B255-5B5FDC295C1E}" type="sibTrans" cxnId="{131E7906-E332-406A-8EE1-24024DDD31AC}">
      <dgm:prSet/>
      <dgm:spPr/>
      <dgm:t>
        <a:bodyPr/>
        <a:lstStyle/>
        <a:p>
          <a:endParaRPr lang="fr-BE"/>
        </a:p>
      </dgm:t>
    </dgm:pt>
    <dgm:pt modelId="{8B9403AE-3D68-4EE0-9500-C527057B8CC6}">
      <dgm:prSet phldrT="[Text]"/>
      <dgm:spPr/>
      <dgm:t>
        <a:bodyPr/>
        <a:lstStyle/>
        <a:p>
          <a:r>
            <a:rPr lang="fr-BE" b="1" dirty="0" err="1" smtClean="0"/>
            <a:t>Ensure</a:t>
          </a:r>
          <a:r>
            <a:rPr lang="fr-BE" b="1" dirty="0" smtClean="0"/>
            <a:t> </a:t>
          </a:r>
          <a:r>
            <a:rPr lang="fr-BE" b="1" dirty="0" err="1" smtClean="0"/>
            <a:t>that</a:t>
          </a:r>
          <a:r>
            <a:rPr lang="fr-BE" b="1" dirty="0" smtClean="0"/>
            <a:t> Barcelona objectives are </a:t>
          </a:r>
          <a:r>
            <a:rPr lang="fr-BE" b="1" dirty="0" err="1" smtClean="0"/>
            <a:t>reached</a:t>
          </a:r>
          <a:endParaRPr lang="fr-BE" b="1" dirty="0"/>
        </a:p>
      </dgm:t>
    </dgm:pt>
    <dgm:pt modelId="{472C3BCE-E4A8-4034-A0F2-849014564EA3}" type="parTrans" cxnId="{B1A5DB08-322A-481B-9EBE-A0E3863F00BD}">
      <dgm:prSet/>
      <dgm:spPr/>
      <dgm:t>
        <a:bodyPr/>
        <a:lstStyle/>
        <a:p>
          <a:endParaRPr lang="fr-BE"/>
        </a:p>
      </dgm:t>
    </dgm:pt>
    <dgm:pt modelId="{E49E0C8E-B6F1-4C3A-998B-AAE0F98372F4}" type="sibTrans" cxnId="{B1A5DB08-322A-481B-9EBE-A0E3863F00BD}">
      <dgm:prSet/>
      <dgm:spPr/>
      <dgm:t>
        <a:bodyPr/>
        <a:lstStyle/>
        <a:p>
          <a:endParaRPr lang="fr-BE"/>
        </a:p>
      </dgm:t>
    </dgm:pt>
    <dgm:pt modelId="{F7F9C8CF-7D09-49FD-A4D7-87720EB0B9DD}" type="pres">
      <dgm:prSet presAssocID="{AB895EFF-D257-4431-BC97-53E0973C8D04}" presName="compositeShape" presStyleCnt="0">
        <dgm:presLayoutVars>
          <dgm:dir/>
          <dgm:resizeHandles/>
        </dgm:presLayoutVars>
      </dgm:prSet>
      <dgm:spPr/>
    </dgm:pt>
    <dgm:pt modelId="{071754D2-DCA8-4802-BC63-269101D887ED}" type="pres">
      <dgm:prSet presAssocID="{AB895EFF-D257-4431-BC97-53E0973C8D04}" presName="pyramid" presStyleLbl="node1" presStyleIdx="0" presStyleCnt="1" custLinFactNeighborX="2573" custLinFactNeighborY="6757"/>
      <dgm:spPr>
        <a:solidFill>
          <a:schemeClr val="accent4">
            <a:lumMod val="60000"/>
            <a:lumOff val="40000"/>
          </a:schemeClr>
        </a:solidFill>
      </dgm:spPr>
    </dgm:pt>
    <dgm:pt modelId="{8DD79FEB-21EC-4A39-8B28-FA96B9FD8437}" type="pres">
      <dgm:prSet presAssocID="{AB895EFF-D257-4431-BC97-53E0973C8D04}" presName="theList" presStyleCnt="0"/>
      <dgm:spPr/>
    </dgm:pt>
    <dgm:pt modelId="{14C952EF-0C4A-4B14-BF2C-57B4B1C48879}" type="pres">
      <dgm:prSet presAssocID="{E48BCA80-EE04-48D3-BC79-9094A3113789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E40D100-0C81-4BBE-BC3A-57ECB8AA8BF0}" type="pres">
      <dgm:prSet presAssocID="{E48BCA80-EE04-48D3-BC79-9094A3113789}" presName="aSpace" presStyleCnt="0"/>
      <dgm:spPr/>
    </dgm:pt>
    <dgm:pt modelId="{FE928579-A159-4392-BE11-101E75FA1440}" type="pres">
      <dgm:prSet presAssocID="{2FABBDEF-6B7F-4F9C-876F-D0F6C7A87588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A86CD472-DF8D-45C9-B5AA-DFFCCE713CEA}" type="pres">
      <dgm:prSet presAssocID="{2FABBDEF-6B7F-4F9C-876F-D0F6C7A87588}" presName="aSpace" presStyleCnt="0"/>
      <dgm:spPr/>
    </dgm:pt>
    <dgm:pt modelId="{07554033-D69B-4C1D-B85E-BBC37C86E8DA}" type="pres">
      <dgm:prSet presAssocID="{F3742A88-A10B-4EA8-ABC1-48E139CE3324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EE2E4A2B-D5BB-4D12-B003-81305EFCCF92}" type="pres">
      <dgm:prSet presAssocID="{F3742A88-A10B-4EA8-ABC1-48E139CE3324}" presName="aSpace" presStyleCnt="0"/>
      <dgm:spPr/>
    </dgm:pt>
    <dgm:pt modelId="{0AB41999-8A67-497A-AB7A-4ADFF6AAF9BC}" type="pres">
      <dgm:prSet presAssocID="{53317ADC-076D-4587-BB03-D3C968D29615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3A80A2-1CAE-47BC-AA85-9F2189233F4E}" type="pres">
      <dgm:prSet presAssocID="{53317ADC-076D-4587-BB03-D3C968D29615}" presName="aSpace" presStyleCnt="0"/>
      <dgm:spPr/>
    </dgm:pt>
    <dgm:pt modelId="{A942DFC0-6B26-4FAF-A195-7D5DB1B5B3F2}" type="pres">
      <dgm:prSet presAssocID="{8B9403AE-3D68-4EE0-9500-C527057B8CC6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4DFFA46-333D-4C5A-80C9-218D2C70A108}" type="pres">
      <dgm:prSet presAssocID="{8B9403AE-3D68-4EE0-9500-C527057B8CC6}" presName="aSpace" presStyleCnt="0"/>
      <dgm:spPr/>
    </dgm:pt>
  </dgm:ptLst>
  <dgm:cxnLst>
    <dgm:cxn modelId="{131E7906-E332-406A-8EE1-24024DDD31AC}" srcId="{AB895EFF-D257-4431-BC97-53E0973C8D04}" destId="{53317ADC-076D-4587-BB03-D3C968D29615}" srcOrd="3" destOrd="0" parTransId="{D802D2A0-49E2-4CFB-BD59-740DEC2378CE}" sibTransId="{AECD780E-0FA7-4093-B255-5B5FDC295C1E}"/>
    <dgm:cxn modelId="{2C34D521-479D-4601-90C3-4CB9EC55E656}" srcId="{AB895EFF-D257-4431-BC97-53E0973C8D04}" destId="{E48BCA80-EE04-48D3-BC79-9094A3113789}" srcOrd="0" destOrd="0" parTransId="{5AB65A98-4016-464E-8098-998D8A6C9083}" sibTransId="{F55B52E0-DE0C-4F37-8C1A-6A43A3C634F9}"/>
    <dgm:cxn modelId="{74B3895F-F5F2-4873-BDA0-8C85BF3CBB18}" type="presOf" srcId="{53317ADC-076D-4587-BB03-D3C968D29615}" destId="{0AB41999-8A67-497A-AB7A-4ADFF6AAF9BC}" srcOrd="0" destOrd="0" presId="urn:microsoft.com/office/officeart/2005/8/layout/pyramid2"/>
    <dgm:cxn modelId="{5055C468-643F-4604-B287-5822220F3C66}" type="presOf" srcId="{E48BCA80-EE04-48D3-BC79-9094A3113789}" destId="{14C952EF-0C4A-4B14-BF2C-57B4B1C48879}" srcOrd="0" destOrd="0" presId="urn:microsoft.com/office/officeart/2005/8/layout/pyramid2"/>
    <dgm:cxn modelId="{B1A5DB08-322A-481B-9EBE-A0E3863F00BD}" srcId="{AB895EFF-D257-4431-BC97-53E0973C8D04}" destId="{8B9403AE-3D68-4EE0-9500-C527057B8CC6}" srcOrd="4" destOrd="0" parTransId="{472C3BCE-E4A8-4034-A0F2-849014564EA3}" sibTransId="{E49E0C8E-B6F1-4C3A-998B-AAE0F98372F4}"/>
    <dgm:cxn modelId="{7057D251-6A4A-4707-B67D-8A6901024643}" srcId="{AB895EFF-D257-4431-BC97-53E0973C8D04}" destId="{2FABBDEF-6B7F-4F9C-876F-D0F6C7A87588}" srcOrd="1" destOrd="0" parTransId="{59EB59C3-176D-48AE-B195-8241007F927D}" sibTransId="{3D833156-D499-4209-BC8F-38D7E9811C67}"/>
    <dgm:cxn modelId="{2E8DAEF4-BE76-4624-9CC3-FC21D5F336F8}" type="presOf" srcId="{F3742A88-A10B-4EA8-ABC1-48E139CE3324}" destId="{07554033-D69B-4C1D-B85E-BBC37C86E8DA}" srcOrd="0" destOrd="0" presId="urn:microsoft.com/office/officeart/2005/8/layout/pyramid2"/>
    <dgm:cxn modelId="{FB3E0E9F-53C2-4D51-9E6D-88A451F2BE46}" type="presOf" srcId="{2FABBDEF-6B7F-4F9C-876F-D0F6C7A87588}" destId="{FE928579-A159-4392-BE11-101E75FA1440}" srcOrd="0" destOrd="0" presId="urn:microsoft.com/office/officeart/2005/8/layout/pyramid2"/>
    <dgm:cxn modelId="{BBCEAEE3-A688-498A-918D-B07C8318325A}" type="presOf" srcId="{AB895EFF-D257-4431-BC97-53E0973C8D04}" destId="{F7F9C8CF-7D09-49FD-A4D7-87720EB0B9DD}" srcOrd="0" destOrd="0" presId="urn:microsoft.com/office/officeart/2005/8/layout/pyramid2"/>
    <dgm:cxn modelId="{E9F97003-75B7-42B4-9F65-CA9699BA8415}" type="presOf" srcId="{8B9403AE-3D68-4EE0-9500-C527057B8CC6}" destId="{A942DFC0-6B26-4FAF-A195-7D5DB1B5B3F2}" srcOrd="0" destOrd="0" presId="urn:microsoft.com/office/officeart/2005/8/layout/pyramid2"/>
    <dgm:cxn modelId="{BA714DD6-6825-4030-A5BE-E6BC608522EE}" srcId="{AB895EFF-D257-4431-BC97-53E0973C8D04}" destId="{F3742A88-A10B-4EA8-ABC1-48E139CE3324}" srcOrd="2" destOrd="0" parTransId="{451F65EA-EAEC-4527-AA5E-C8E3616E4965}" sibTransId="{C7DE58B3-1AF4-4217-BC9C-C2B72CE5CA11}"/>
    <dgm:cxn modelId="{296095F2-D8F5-45BF-8D9C-1CE5C21AABE9}" type="presParOf" srcId="{F7F9C8CF-7D09-49FD-A4D7-87720EB0B9DD}" destId="{071754D2-DCA8-4802-BC63-269101D887ED}" srcOrd="0" destOrd="0" presId="urn:microsoft.com/office/officeart/2005/8/layout/pyramid2"/>
    <dgm:cxn modelId="{43B8330B-2986-43C7-B40B-02F14E607A89}" type="presParOf" srcId="{F7F9C8CF-7D09-49FD-A4D7-87720EB0B9DD}" destId="{8DD79FEB-21EC-4A39-8B28-FA96B9FD8437}" srcOrd="1" destOrd="0" presId="urn:microsoft.com/office/officeart/2005/8/layout/pyramid2"/>
    <dgm:cxn modelId="{F56CE94F-5680-47CA-8278-ED8D95A872C7}" type="presParOf" srcId="{8DD79FEB-21EC-4A39-8B28-FA96B9FD8437}" destId="{14C952EF-0C4A-4B14-BF2C-57B4B1C48879}" srcOrd="0" destOrd="0" presId="urn:microsoft.com/office/officeart/2005/8/layout/pyramid2"/>
    <dgm:cxn modelId="{3DEC9C3C-AB3E-4F1D-8E37-AC129327B61E}" type="presParOf" srcId="{8DD79FEB-21EC-4A39-8B28-FA96B9FD8437}" destId="{5E40D100-0C81-4BBE-BC3A-57ECB8AA8BF0}" srcOrd="1" destOrd="0" presId="urn:microsoft.com/office/officeart/2005/8/layout/pyramid2"/>
    <dgm:cxn modelId="{A5299ED5-BA6D-4DBC-A3C3-59D9DB8AE36B}" type="presParOf" srcId="{8DD79FEB-21EC-4A39-8B28-FA96B9FD8437}" destId="{FE928579-A159-4392-BE11-101E75FA1440}" srcOrd="2" destOrd="0" presId="urn:microsoft.com/office/officeart/2005/8/layout/pyramid2"/>
    <dgm:cxn modelId="{51A045E4-1BF6-4E2D-9C2B-1358B9F84734}" type="presParOf" srcId="{8DD79FEB-21EC-4A39-8B28-FA96B9FD8437}" destId="{A86CD472-DF8D-45C9-B5AA-DFFCCE713CEA}" srcOrd="3" destOrd="0" presId="urn:microsoft.com/office/officeart/2005/8/layout/pyramid2"/>
    <dgm:cxn modelId="{D7753727-B93A-4F14-A4CB-672F49E17492}" type="presParOf" srcId="{8DD79FEB-21EC-4A39-8B28-FA96B9FD8437}" destId="{07554033-D69B-4C1D-B85E-BBC37C86E8DA}" srcOrd="4" destOrd="0" presId="urn:microsoft.com/office/officeart/2005/8/layout/pyramid2"/>
    <dgm:cxn modelId="{CAC9D914-93E5-4DC1-8B6B-CC8A6106524A}" type="presParOf" srcId="{8DD79FEB-21EC-4A39-8B28-FA96B9FD8437}" destId="{EE2E4A2B-D5BB-4D12-B003-81305EFCCF92}" srcOrd="5" destOrd="0" presId="urn:microsoft.com/office/officeart/2005/8/layout/pyramid2"/>
    <dgm:cxn modelId="{8CB19C2D-173A-43A1-89B2-E8DEC33B5C90}" type="presParOf" srcId="{8DD79FEB-21EC-4A39-8B28-FA96B9FD8437}" destId="{0AB41999-8A67-497A-AB7A-4ADFF6AAF9BC}" srcOrd="6" destOrd="0" presId="urn:microsoft.com/office/officeart/2005/8/layout/pyramid2"/>
    <dgm:cxn modelId="{8EAD9C80-9B83-46ED-A89F-18346ADE1F29}" type="presParOf" srcId="{8DD79FEB-21EC-4A39-8B28-FA96B9FD8437}" destId="{4A3A80A2-1CAE-47BC-AA85-9F2189233F4E}" srcOrd="7" destOrd="0" presId="urn:microsoft.com/office/officeart/2005/8/layout/pyramid2"/>
    <dgm:cxn modelId="{6075F557-A0E4-47DF-AA89-4848ECFD1BF1}" type="presParOf" srcId="{8DD79FEB-21EC-4A39-8B28-FA96B9FD8437}" destId="{A942DFC0-6B26-4FAF-A195-7D5DB1B5B3F2}" srcOrd="8" destOrd="0" presId="urn:microsoft.com/office/officeart/2005/8/layout/pyramid2"/>
    <dgm:cxn modelId="{7CCDC61A-63DE-4465-84F1-3730C5C280A6}" type="presParOf" srcId="{8DD79FEB-21EC-4A39-8B28-FA96B9FD8437}" destId="{74DFFA46-333D-4C5A-80C9-218D2C70A108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A06E2B-505B-4543-8FD7-56C4844111A0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b="1" kern="1200" dirty="0" smtClean="0">
              <a:solidFill>
                <a:schemeClr val="tx1"/>
              </a:solidFill>
              <a:latin typeface="+mn-lt"/>
            </a:rPr>
            <a:t>Framework agreements on parental leave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b="1" kern="1200" dirty="0" smtClean="0">
              <a:solidFill>
                <a:schemeClr val="tx1"/>
              </a:solidFill>
              <a:latin typeface="+mn-lt"/>
            </a:rPr>
            <a:t> 1996 + 2010</a:t>
          </a:r>
          <a:endParaRPr lang="fr-BE" sz="2100" kern="1200" dirty="0">
            <a:solidFill>
              <a:schemeClr val="tx1"/>
            </a:solidFill>
          </a:endParaRPr>
        </a:p>
      </dsp:txBody>
      <dsp:txXfrm rot="16200000">
        <a:off x="762000" y="-762000"/>
        <a:ext cx="1524000" cy="3048000"/>
      </dsp:txXfrm>
    </dsp:sp>
    <dsp:sp modelId="{271B298F-9579-4B03-A409-5EC8F0A1C510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b="1" kern="1200" dirty="0" smtClean="0">
              <a:solidFill>
                <a:schemeClr val="tx1"/>
              </a:solidFill>
              <a:latin typeface="+mn-lt"/>
            </a:rPr>
            <a:t>Autonomous agreement on telework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b="1" kern="1200" dirty="0" smtClean="0">
              <a:solidFill>
                <a:schemeClr val="tx1"/>
              </a:solidFill>
              <a:latin typeface="+mn-lt"/>
            </a:rPr>
            <a:t>2002</a:t>
          </a:r>
        </a:p>
      </dsp:txBody>
      <dsp:txXfrm>
        <a:off x="3048000" y="0"/>
        <a:ext cx="3048000" cy="1524000"/>
      </dsp:txXfrm>
    </dsp:sp>
    <dsp:sp modelId="{B921C086-1526-4503-BD96-574A0D28E0A6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b="1" kern="1200" dirty="0" smtClean="0">
              <a:solidFill>
                <a:schemeClr val="tx1"/>
              </a:solidFill>
              <a:latin typeface="+mn-lt"/>
            </a:rPr>
            <a:t>Framework of actions on gender equality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b="1" kern="1200" dirty="0" smtClean="0">
              <a:solidFill>
                <a:schemeClr val="tx1"/>
              </a:solidFill>
              <a:latin typeface="+mn-lt"/>
            </a:rPr>
            <a:t>(4 priorities)</a:t>
          </a:r>
        </a:p>
      </dsp:txBody>
      <dsp:txXfrm rot="10800000">
        <a:off x="0" y="2539999"/>
        <a:ext cx="3048000" cy="1524000"/>
      </dsp:txXfrm>
    </dsp:sp>
    <dsp:sp modelId="{210DC4CE-5297-40DD-9B5D-EE4F730BB005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b="1" kern="1200" dirty="0" smtClean="0">
              <a:solidFill>
                <a:schemeClr val="tx1"/>
              </a:solidFill>
              <a:latin typeface="+mn-lt"/>
            </a:rPr>
            <a:t>A toolkit on gender equality </a:t>
          </a:r>
        </a:p>
      </dsp:txBody>
      <dsp:txXfrm rot="5400000">
        <a:off x="3810000" y="1777999"/>
        <a:ext cx="1524000" cy="3048000"/>
      </dsp:txXfrm>
    </dsp:sp>
    <dsp:sp modelId="{53F160BD-F611-4A44-9428-250622F6FBA4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b="1" kern="1200" dirty="0" smtClean="0">
              <a:solidFill>
                <a:srgbClr val="C0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rPr>
            <a:t>EU SD</a:t>
          </a:r>
          <a:endParaRPr lang="fr-BE" sz="2100" kern="1200" dirty="0"/>
        </a:p>
      </dsp:txBody>
      <dsp:txXfrm>
        <a:off x="2133600" y="1523999"/>
        <a:ext cx="1828800" cy="1016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1754D2-DCA8-4802-BC63-269101D887ED}">
      <dsp:nvSpPr>
        <dsp:cNvPr id="0" name=""/>
        <dsp:cNvSpPr/>
      </dsp:nvSpPr>
      <dsp:spPr>
        <a:xfrm>
          <a:off x="815766" y="0"/>
          <a:ext cx="4064000" cy="4064000"/>
        </a:xfrm>
        <a:prstGeom prst="triangl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952EF-0C4A-4B14-BF2C-57B4B1C48879}">
      <dsp:nvSpPr>
        <dsp:cNvPr id="0" name=""/>
        <dsp:cNvSpPr/>
      </dsp:nvSpPr>
      <dsp:spPr>
        <a:xfrm>
          <a:off x="2743199" y="406796"/>
          <a:ext cx="2641600" cy="5778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Policy coherence – NO to AUSTERITY</a:t>
          </a:r>
          <a:endParaRPr lang="fr-BE" sz="1400" kern="1200" dirty="0"/>
        </a:p>
      </dsp:txBody>
      <dsp:txXfrm>
        <a:off x="2743199" y="406796"/>
        <a:ext cx="2641600" cy="577849"/>
      </dsp:txXfrm>
    </dsp:sp>
    <dsp:sp modelId="{FE928579-A159-4392-BE11-101E75FA1440}">
      <dsp:nvSpPr>
        <dsp:cNvPr id="0" name=""/>
        <dsp:cNvSpPr/>
      </dsp:nvSpPr>
      <dsp:spPr>
        <a:xfrm>
          <a:off x="2743199" y="1056878"/>
          <a:ext cx="2641600" cy="5778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Gender dimension in the EU Semester</a:t>
          </a:r>
          <a:endParaRPr lang="fr-BE" sz="1400" kern="1200" dirty="0"/>
        </a:p>
      </dsp:txBody>
      <dsp:txXfrm>
        <a:off x="2743199" y="1056878"/>
        <a:ext cx="2641600" cy="577849"/>
      </dsp:txXfrm>
    </dsp:sp>
    <dsp:sp modelId="{07554033-D69B-4C1D-B85E-BBC37C86E8DA}">
      <dsp:nvSpPr>
        <dsp:cNvPr id="0" name=""/>
        <dsp:cNvSpPr/>
      </dsp:nvSpPr>
      <dsp:spPr>
        <a:xfrm>
          <a:off x="2743199" y="1706959"/>
          <a:ext cx="2641600" cy="5778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Revision of Gender pay gap Directive</a:t>
          </a:r>
          <a:endParaRPr lang="fr-BE" sz="1400" kern="1200" dirty="0"/>
        </a:p>
      </dsp:txBody>
      <dsp:txXfrm>
        <a:off x="2743199" y="1706959"/>
        <a:ext cx="2641600" cy="577849"/>
      </dsp:txXfrm>
    </dsp:sp>
    <dsp:sp modelId="{0AB41999-8A67-497A-AB7A-4ADFF6AAF9BC}">
      <dsp:nvSpPr>
        <dsp:cNvPr id="0" name=""/>
        <dsp:cNvSpPr/>
      </dsp:nvSpPr>
      <dsp:spPr>
        <a:xfrm>
          <a:off x="2743199" y="2357040"/>
          <a:ext cx="2641600" cy="5778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b="1" kern="1200" dirty="0" err="1" smtClean="0"/>
            <a:t>Adopt</a:t>
          </a:r>
          <a:r>
            <a:rPr lang="fr-BE" sz="1400" b="1" kern="1200" dirty="0" smtClean="0"/>
            <a:t> a Directive on </a:t>
          </a:r>
          <a:r>
            <a:rPr lang="fr-BE" sz="1400" b="1" kern="1200" dirty="0" err="1" smtClean="0"/>
            <a:t>Paternity</a:t>
          </a:r>
          <a:r>
            <a:rPr lang="fr-BE" sz="1400" b="1" kern="1200" dirty="0" smtClean="0"/>
            <a:t> </a:t>
          </a:r>
          <a:r>
            <a:rPr lang="fr-BE" sz="1400" b="1" kern="1200" dirty="0" err="1" smtClean="0"/>
            <a:t>Leave</a:t>
          </a:r>
          <a:endParaRPr lang="fr-BE" sz="1400" b="1" kern="1200" dirty="0"/>
        </a:p>
      </dsp:txBody>
      <dsp:txXfrm>
        <a:off x="2743199" y="2357040"/>
        <a:ext cx="2641600" cy="577849"/>
      </dsp:txXfrm>
    </dsp:sp>
    <dsp:sp modelId="{A942DFC0-6B26-4FAF-A195-7D5DB1B5B3F2}">
      <dsp:nvSpPr>
        <dsp:cNvPr id="0" name=""/>
        <dsp:cNvSpPr/>
      </dsp:nvSpPr>
      <dsp:spPr>
        <a:xfrm>
          <a:off x="2743199" y="3007121"/>
          <a:ext cx="2641600" cy="5778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b="1" kern="1200" dirty="0" err="1" smtClean="0"/>
            <a:t>Ensure</a:t>
          </a:r>
          <a:r>
            <a:rPr lang="fr-BE" sz="1400" b="1" kern="1200" dirty="0" smtClean="0"/>
            <a:t> </a:t>
          </a:r>
          <a:r>
            <a:rPr lang="fr-BE" sz="1400" b="1" kern="1200" dirty="0" err="1" smtClean="0"/>
            <a:t>that</a:t>
          </a:r>
          <a:r>
            <a:rPr lang="fr-BE" sz="1400" b="1" kern="1200" dirty="0" smtClean="0"/>
            <a:t> Barcelona objectives are </a:t>
          </a:r>
          <a:r>
            <a:rPr lang="fr-BE" sz="1400" b="1" kern="1200" dirty="0" err="1" smtClean="0"/>
            <a:t>reached</a:t>
          </a:r>
          <a:endParaRPr lang="fr-BE" sz="1400" b="1" kern="1200" dirty="0"/>
        </a:p>
      </dsp:txBody>
      <dsp:txXfrm>
        <a:off x="2743199" y="3007121"/>
        <a:ext cx="2641600" cy="577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03C1C-D064-4138-9D0B-67A4DC41EEED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E46D7-0571-4FE5-AC00-A0D6646B43B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5098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3806233B-C38A-4546-8C36-4E9937CC51FD}" type="slidenum">
              <a:rPr lang="en-GB" sz="1200"/>
              <a:pPr algn="r"/>
              <a:t>5</a:t>
            </a:fld>
            <a:endParaRPr lang="en-GB" sz="1200"/>
          </a:p>
        </p:txBody>
      </p:sp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0" y="-4903788"/>
            <a:ext cx="1588" cy="11312526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221" tIns="44111" rIns="88221" bIns="44111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it-IT"/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/>
          </p:nvPr>
        </p:nvSpPr>
        <p:spPr>
          <a:xfrm>
            <a:off x="679450" y="4713288"/>
            <a:ext cx="5427663" cy="44640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it-IT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056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49569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81007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69617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7183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33902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2557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6372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50594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6975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10167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45830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20E6B-9B0E-4D89-8BCC-300C39DD681F}" type="datetimeFigureOut">
              <a:rPr lang="en-GB" smtClean="0"/>
              <a:pPr/>
              <a:t>05/02/2015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2CEB1-94F9-43FA-8BDE-17D48A6AAF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152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sz="5400" b="1" dirty="0" err="1" smtClean="0"/>
              <a:t>Work</a:t>
            </a:r>
            <a:r>
              <a:rPr lang="fr-BE" sz="5400" b="1" dirty="0" smtClean="0"/>
              <a:t> life balance and </a:t>
            </a:r>
            <a:r>
              <a:rPr lang="fr-BE" sz="5400" b="1" dirty="0" err="1" smtClean="0"/>
              <a:t>gender</a:t>
            </a:r>
            <a:r>
              <a:rPr lang="fr-BE" sz="5400" b="1" dirty="0" smtClean="0"/>
              <a:t> </a:t>
            </a:r>
            <a:r>
              <a:rPr lang="fr-BE" sz="5400" b="1" dirty="0" err="1" smtClean="0"/>
              <a:t>equality</a:t>
            </a:r>
            <a:endParaRPr lang="en-GB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BE" sz="2800" dirty="0" smtClean="0"/>
              <a:t>The Trade Union Perspective</a:t>
            </a:r>
          </a:p>
          <a:p>
            <a:r>
              <a:rPr lang="fr-BE" sz="2800" dirty="0" smtClean="0"/>
              <a:t>ETUC</a:t>
            </a:r>
          </a:p>
          <a:p>
            <a:r>
              <a:rPr lang="fr-BE" sz="2800" dirty="0" smtClean="0"/>
              <a:t>Claudia Menne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3902484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EURO BAROMETER 2013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6000" y="2129294"/>
            <a:ext cx="7380000" cy="37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4766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EUROBAROMETER 2013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0153" y="1825625"/>
            <a:ext cx="8931693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353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EUROBAROMETER 2013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8358" y="1825625"/>
            <a:ext cx="5135283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85886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31074">
            <a:off x="8616281" y="404665"/>
            <a:ext cx="1748233" cy="108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2133601" y="1524000"/>
            <a:ext cx="8342313" cy="457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609600" indent="-609600" defTabSz="449263">
              <a:tabLst>
                <a:tab pos="363538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76325" indent="-533400" defTabSz="449263">
              <a:tabLst>
                <a:tab pos="363538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tabLst>
                <a:tab pos="363538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tabLst>
                <a:tab pos="363538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tabLst>
                <a:tab pos="363538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63538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63538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63538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63538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Clr>
                <a:srgbClr val="FF3300"/>
              </a:buClr>
              <a:buFont typeface="Wingdings" panose="05000000000000000000" pitchFamily="2" charset="2"/>
              <a:buChar char="§"/>
            </a:pPr>
            <a:endParaRPr lang="en-GB" sz="2000" dirty="0"/>
          </a:p>
        </p:txBody>
      </p:sp>
      <p:pic>
        <p:nvPicPr>
          <p:cNvPr id="6" name="Imag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577908" y="6028089"/>
            <a:ext cx="647700" cy="37655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3287315378"/>
              </p:ext>
            </p:extLst>
          </p:nvPr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071664" y="404665"/>
            <a:ext cx="5904656" cy="9540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r>
              <a:rPr lang="en-GB" sz="2800" b="1" dirty="0"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Achievements in the context of EU Social Dialogue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7888" y="2852936"/>
            <a:ext cx="201622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00321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9151" y="188914"/>
            <a:ext cx="8183563" cy="1050925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choice of policy</a:t>
            </a:r>
            <a:endParaRPr lang="fr-BE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027238" y="1268761"/>
            <a:ext cx="8183562" cy="4613275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2400" b="1" u="sng" dirty="0" smtClean="0"/>
              <a:t>Scenario: </a:t>
            </a:r>
            <a:r>
              <a:rPr lang="en-US" sz="2400" b="1" u="sng" dirty="0"/>
              <a:t>Structural change</a:t>
            </a:r>
          </a:p>
          <a:p>
            <a:pPr algn="ctr">
              <a:lnSpc>
                <a:spcPct val="90000"/>
              </a:lnSpc>
              <a:buNone/>
            </a:pPr>
            <a:endParaRPr lang="en-US" sz="1200" b="1" u="sng" dirty="0"/>
          </a:p>
          <a:p>
            <a:pPr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The ‘</a:t>
            </a:r>
            <a:r>
              <a:rPr lang="en-US" sz="2200" b="1" dirty="0"/>
              <a:t>standard worker</a:t>
            </a:r>
            <a:r>
              <a:rPr lang="en-US" sz="2200" dirty="0"/>
              <a:t>’ is a worker who (also) </a:t>
            </a:r>
            <a:r>
              <a:rPr lang="en-US" sz="2200" b="1" dirty="0"/>
              <a:t>cares</a:t>
            </a:r>
            <a:r>
              <a:rPr lang="en-US" sz="2200" dirty="0"/>
              <a:t>….in various degrees throughout the life course</a:t>
            </a:r>
          </a:p>
          <a:p>
            <a:pPr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endParaRPr lang="en-US" sz="800" dirty="0"/>
          </a:p>
          <a:p>
            <a:pPr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b="1" dirty="0"/>
              <a:t>Careers are flexible</a:t>
            </a:r>
            <a:r>
              <a:rPr lang="en-US" sz="2200" dirty="0"/>
              <a:t>, with alternating periods of high work intensity and lower work intensity</a:t>
            </a:r>
          </a:p>
          <a:p>
            <a:pPr marL="0" indent="0">
              <a:buClr>
                <a:srgbClr val="C00000"/>
              </a:buClr>
              <a:buSzPct val="100000"/>
              <a:buNone/>
            </a:pPr>
            <a:endParaRPr lang="en-US" sz="800" dirty="0"/>
          </a:p>
          <a:p>
            <a:pPr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Work organizations are </a:t>
            </a:r>
            <a:r>
              <a:rPr lang="en-US" sz="2200" b="1" dirty="0"/>
              <a:t>responsive</a:t>
            </a:r>
            <a:r>
              <a:rPr lang="en-US" sz="2200" dirty="0"/>
              <a:t> to change and diversity </a:t>
            </a:r>
          </a:p>
          <a:p>
            <a:pPr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endParaRPr lang="en-US" sz="800" dirty="0"/>
          </a:p>
          <a:p>
            <a:pPr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It is a </a:t>
            </a:r>
            <a:r>
              <a:rPr lang="en-US" sz="2200" b="1" dirty="0"/>
              <a:t>public interest </a:t>
            </a:r>
            <a:r>
              <a:rPr lang="en-US" sz="2200" dirty="0"/>
              <a:t>to invest in an environment that supports and facilitates the (private) choice to have children, and combine paid work with care </a:t>
            </a:r>
          </a:p>
          <a:p>
            <a:pPr algn="ctr">
              <a:buNone/>
            </a:pPr>
            <a:r>
              <a:rPr lang="en-US" dirty="0" smtClean="0"/>
              <a:t>	</a:t>
            </a:r>
            <a:endParaRPr lang="en-GB" dirty="0" smtClean="0"/>
          </a:p>
          <a:p>
            <a:pPr algn="ctr">
              <a:buFontTx/>
              <a:buNone/>
            </a:pPr>
            <a:r>
              <a:rPr lang="en-US" b="1" dirty="0" smtClean="0"/>
              <a:t> </a:t>
            </a:r>
          </a:p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pic>
        <p:nvPicPr>
          <p:cNvPr id="5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480376" y="5994612"/>
            <a:ext cx="647700" cy="376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3009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07568" y="1135956"/>
            <a:ext cx="3600450" cy="115252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GB" sz="4000" dirty="0">
                <a:solidFill>
                  <a:srgbClr val="C00000"/>
                </a:solidFill>
              </a:rPr>
              <a:t>We need new images!</a:t>
            </a:r>
            <a:endParaRPr lang="fr-BE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548681"/>
            <a:ext cx="4247510" cy="342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912" y="3789040"/>
            <a:ext cx="2593876" cy="184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7688" y="4077072"/>
            <a:ext cx="187220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577908" y="6028089"/>
            <a:ext cx="647700" cy="376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78014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577908" y="6028089"/>
            <a:ext cx="647700" cy="37655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/>
          <p:cNvGraphicFramePr/>
          <p:nvPr>
            <p:extLst/>
          </p:nvPr>
        </p:nvGraphicFramePr>
        <p:xfrm>
          <a:off x="3143672" y="195900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87688" y="764705"/>
            <a:ext cx="5904656" cy="95408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r>
              <a:rPr lang="en-GB" sz="2800" b="1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ETUC </a:t>
            </a:r>
            <a:r>
              <a:rPr lang="en-GB" sz="2800" b="1" smtClean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immediate </a:t>
            </a:r>
            <a:r>
              <a:rPr lang="en-GB" sz="2800" b="1" dirty="0" smtClean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demands</a:t>
            </a:r>
            <a:endParaRPr lang="en-GB" sz="2800" b="1" dirty="0"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833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179</Words>
  <Application>Microsoft Office PowerPoint</Application>
  <PresentationFormat>Vlastní</PresentationFormat>
  <Paragraphs>36</Paragraphs>
  <Slides>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Office Theme</vt:lpstr>
      <vt:lpstr>Work life balance and gender equality</vt:lpstr>
      <vt:lpstr>EURO BAROMETER 2013</vt:lpstr>
      <vt:lpstr>EUROBAROMETER 2013</vt:lpstr>
      <vt:lpstr>EUROBAROMETER 2013</vt:lpstr>
      <vt:lpstr>Snímek 5</vt:lpstr>
      <vt:lpstr>A choice of policy</vt:lpstr>
      <vt:lpstr>We need new images!</vt:lpstr>
      <vt:lpstr>Snímek 8</vt:lpstr>
    </vt:vector>
  </TitlesOfParts>
  <Company>ETUH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life balance and gender equality</dc:title>
  <dc:creator>Menne Claudia</dc:creator>
  <cp:lastModifiedBy>Stanislav Štech</cp:lastModifiedBy>
  <cp:revision>5</cp:revision>
  <dcterms:created xsi:type="dcterms:W3CDTF">2014-03-19T10:31:19Z</dcterms:created>
  <dcterms:modified xsi:type="dcterms:W3CDTF">2015-02-05T10:59:28Z</dcterms:modified>
</cp:coreProperties>
</file>